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60" r:id="rId5"/>
    <p:sldId id="350" r:id="rId6"/>
    <p:sldId id="351" r:id="rId7"/>
    <p:sldId id="354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8" r:id="rId16"/>
    <p:sldId id="369" r:id="rId17"/>
    <p:sldId id="370" r:id="rId18"/>
    <p:sldId id="373" r:id="rId19"/>
    <p:sldId id="371" r:id="rId20"/>
    <p:sldId id="374" r:id="rId21"/>
    <p:sldId id="383" r:id="rId22"/>
    <p:sldId id="384" r:id="rId23"/>
    <p:sldId id="385" r:id="rId24"/>
    <p:sldId id="386" r:id="rId25"/>
    <p:sldId id="366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image" Target="../media/image4.png"/><Relationship Id="rId5" Type="http://schemas.openxmlformats.org/officeDocument/2006/relationships/tags" Target="../tags/tag3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5" Type="http://schemas.openxmlformats.org/officeDocument/2006/relationships/slideLayout" Target="../slideLayouts/slideLayout7.xml"/><Relationship Id="rId14" Type="http://schemas.openxmlformats.org/officeDocument/2006/relationships/image" Target="../media/image8.png"/><Relationship Id="rId13" Type="http://schemas.openxmlformats.org/officeDocument/2006/relationships/tags" Target="../tags/tag9.xml"/><Relationship Id="rId12" Type="http://schemas.openxmlformats.org/officeDocument/2006/relationships/image" Target="../media/image7.jpeg"/><Relationship Id="rId11" Type="http://schemas.openxmlformats.org/officeDocument/2006/relationships/tags" Target="../tags/tag8.xml"/><Relationship Id="rId10" Type="http://schemas.openxmlformats.org/officeDocument/2006/relationships/tags" Target="../tags/tag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image" Target="../media/image4.png"/><Relationship Id="rId6" Type="http://schemas.openxmlformats.org/officeDocument/2006/relationships/tags" Target="../tags/tag12.xml"/><Relationship Id="rId5" Type="http://schemas.openxmlformats.org/officeDocument/2006/relationships/image" Target="../media/image2.png"/><Relationship Id="rId4" Type="http://schemas.openxmlformats.org/officeDocument/2006/relationships/tags" Target="../tags/tag11.xml"/><Relationship Id="rId3" Type="http://schemas.openxmlformats.org/officeDocument/2006/relationships/image" Target="../media/image3.png"/><Relationship Id="rId2" Type="http://schemas.openxmlformats.org/officeDocument/2006/relationships/tags" Target="../tags/tag10.xml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0.png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2.xml"/><Relationship Id="rId8" Type="http://schemas.openxmlformats.org/officeDocument/2006/relationships/tags" Target="../tags/tag21.xml"/><Relationship Id="rId7" Type="http://schemas.openxmlformats.org/officeDocument/2006/relationships/tags" Target="../tags/tag20.xml"/><Relationship Id="rId6" Type="http://schemas.openxmlformats.org/officeDocument/2006/relationships/image" Target="../media/image4.png"/><Relationship Id="rId5" Type="http://schemas.openxmlformats.org/officeDocument/2006/relationships/tags" Target="../tags/tag19.xml"/><Relationship Id="rId4" Type="http://schemas.openxmlformats.org/officeDocument/2006/relationships/image" Target="../media/image2.png"/><Relationship Id="rId3" Type="http://schemas.openxmlformats.org/officeDocument/2006/relationships/tags" Target="../tags/tag18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tags" Target="../tags/tag23.xml"/><Relationship Id="rId1" Type="http://schemas.openxmlformats.org/officeDocument/2006/relationships/tags" Target="../tags/tag17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image" Target="../media/image4.png"/><Relationship Id="rId5" Type="http://schemas.openxmlformats.org/officeDocument/2006/relationships/tags" Target="../tags/tag26.xml"/><Relationship Id="rId4" Type="http://schemas.openxmlformats.org/officeDocument/2006/relationships/image" Target="../media/image2.png"/><Relationship Id="rId3" Type="http://schemas.openxmlformats.org/officeDocument/2006/relationships/tags" Target="../tags/tag25.xml"/><Relationship Id="rId2" Type="http://schemas.openxmlformats.org/officeDocument/2006/relationships/image" Target="../media/image3.png"/><Relationship Id="rId13" Type="http://schemas.openxmlformats.org/officeDocument/2006/relationships/slideLayout" Target="../slideLayouts/slideLayout7.xml"/><Relationship Id="rId12" Type="http://schemas.openxmlformats.org/officeDocument/2006/relationships/image" Target="../media/image14.png"/><Relationship Id="rId11" Type="http://schemas.openxmlformats.org/officeDocument/2006/relationships/image" Target="../media/image13.png"/><Relationship Id="rId10" Type="http://schemas.openxmlformats.org/officeDocument/2006/relationships/tags" Target="../tags/tag30.xml"/><Relationship Id="rId1" Type="http://schemas.openxmlformats.org/officeDocument/2006/relationships/tags" Target="../tags/tag24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image" Target="../media/image4.png"/><Relationship Id="rId5" Type="http://schemas.openxmlformats.org/officeDocument/2006/relationships/tags" Target="../tags/tag33.xml"/><Relationship Id="rId4" Type="http://schemas.openxmlformats.org/officeDocument/2006/relationships/image" Target="../media/image2.png"/><Relationship Id="rId3" Type="http://schemas.openxmlformats.org/officeDocument/2006/relationships/tags" Target="../tags/tag32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37.xml"/><Relationship Id="rId1" Type="http://schemas.openxmlformats.org/officeDocument/2006/relationships/tags" Target="../tags/tag31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image" Target="../media/image4.png"/><Relationship Id="rId5" Type="http://schemas.openxmlformats.org/officeDocument/2006/relationships/tags" Target="../tags/tag40.xml"/><Relationship Id="rId4" Type="http://schemas.openxmlformats.org/officeDocument/2006/relationships/image" Target="../media/image2.png"/><Relationship Id="rId3" Type="http://schemas.openxmlformats.org/officeDocument/2006/relationships/tags" Target="../tags/tag39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44.xml"/><Relationship Id="rId1" Type="http://schemas.openxmlformats.org/officeDocument/2006/relationships/tags" Target="../tags/tag38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image" Target="../media/image4.png"/><Relationship Id="rId5" Type="http://schemas.openxmlformats.org/officeDocument/2006/relationships/tags" Target="../tags/tag47.xml"/><Relationship Id="rId4" Type="http://schemas.openxmlformats.org/officeDocument/2006/relationships/image" Target="../media/image2.png"/><Relationship Id="rId3" Type="http://schemas.openxmlformats.org/officeDocument/2006/relationships/tags" Target="../tags/tag46.xml"/><Relationship Id="rId2" Type="http://schemas.openxmlformats.org/officeDocument/2006/relationships/image" Target="../media/image3.png"/><Relationship Id="rId12" Type="http://schemas.openxmlformats.org/officeDocument/2006/relationships/notesSlide" Target="../notesSlides/notesSlide3.xml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51.xml"/><Relationship Id="rId1" Type="http://schemas.openxmlformats.org/officeDocument/2006/relationships/tags" Target="../tags/tag45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image" Target="../media/image4.png"/><Relationship Id="rId5" Type="http://schemas.openxmlformats.org/officeDocument/2006/relationships/tags" Target="../tags/tag54.xml"/><Relationship Id="rId4" Type="http://schemas.openxmlformats.org/officeDocument/2006/relationships/image" Target="../media/image2.png"/><Relationship Id="rId3" Type="http://schemas.openxmlformats.org/officeDocument/2006/relationships/tags" Target="../tags/tag53.xm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5.png"/><Relationship Id="rId10" Type="http://schemas.openxmlformats.org/officeDocument/2006/relationships/tags" Target="../tags/tag58.xml"/><Relationship Id="rId1" Type="http://schemas.openxmlformats.org/officeDocument/2006/relationships/tags" Target="../tags/tag52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tags" Target="../tags/tag64.xml"/><Relationship Id="rId8" Type="http://schemas.openxmlformats.org/officeDocument/2006/relationships/tags" Target="../tags/tag63.xml"/><Relationship Id="rId7" Type="http://schemas.openxmlformats.org/officeDocument/2006/relationships/tags" Target="../tags/tag62.xml"/><Relationship Id="rId6" Type="http://schemas.openxmlformats.org/officeDocument/2006/relationships/image" Target="../media/image4.png"/><Relationship Id="rId5" Type="http://schemas.openxmlformats.org/officeDocument/2006/relationships/tags" Target="../tags/tag61.xm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65.xml"/><Relationship Id="rId1" Type="http://schemas.openxmlformats.org/officeDocument/2006/relationships/tags" Target="../tags/tag59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71.xml"/><Relationship Id="rId8" Type="http://schemas.openxmlformats.org/officeDocument/2006/relationships/tags" Target="../tags/tag70.xml"/><Relationship Id="rId7" Type="http://schemas.openxmlformats.org/officeDocument/2006/relationships/tags" Target="../tags/tag69.xml"/><Relationship Id="rId6" Type="http://schemas.openxmlformats.org/officeDocument/2006/relationships/image" Target="../media/image4.png"/><Relationship Id="rId5" Type="http://schemas.openxmlformats.org/officeDocument/2006/relationships/tags" Target="../tags/tag68.xml"/><Relationship Id="rId4" Type="http://schemas.openxmlformats.org/officeDocument/2006/relationships/image" Target="../media/image2.png"/><Relationship Id="rId3" Type="http://schemas.openxmlformats.org/officeDocument/2006/relationships/tags" Target="../tags/tag67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72.xml"/><Relationship Id="rId1" Type="http://schemas.openxmlformats.org/officeDocument/2006/relationships/tags" Target="../tags/tag66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image" Target="../media/image4.png"/><Relationship Id="rId5" Type="http://schemas.openxmlformats.org/officeDocument/2006/relationships/tags" Target="../tags/tag75.xml"/><Relationship Id="rId4" Type="http://schemas.openxmlformats.org/officeDocument/2006/relationships/image" Target="../media/image2.png"/><Relationship Id="rId3" Type="http://schemas.openxmlformats.org/officeDocument/2006/relationships/tags" Target="../tags/tag74.xml"/><Relationship Id="rId2" Type="http://schemas.openxmlformats.org/officeDocument/2006/relationships/image" Target="../media/image3.png"/><Relationship Id="rId12" Type="http://schemas.openxmlformats.org/officeDocument/2006/relationships/slideLayout" Target="../slideLayouts/slideLayout7.xml"/><Relationship Id="rId11" Type="http://schemas.openxmlformats.org/officeDocument/2006/relationships/image" Target="../media/image16.png"/><Relationship Id="rId10" Type="http://schemas.openxmlformats.org/officeDocument/2006/relationships/tags" Target="../tags/tag79.xml"/><Relationship Id="rId1" Type="http://schemas.openxmlformats.org/officeDocument/2006/relationships/tags" Target="../tags/tag73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tags" Target="../tags/tag85.xml"/><Relationship Id="rId8" Type="http://schemas.openxmlformats.org/officeDocument/2006/relationships/tags" Target="../tags/tag84.xml"/><Relationship Id="rId7" Type="http://schemas.openxmlformats.org/officeDocument/2006/relationships/tags" Target="../tags/tag83.xml"/><Relationship Id="rId6" Type="http://schemas.openxmlformats.org/officeDocument/2006/relationships/image" Target="../media/image4.png"/><Relationship Id="rId5" Type="http://schemas.openxmlformats.org/officeDocument/2006/relationships/tags" Target="../tags/tag82.xm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image" Target="../media/image3.png"/><Relationship Id="rId11" Type="http://schemas.openxmlformats.org/officeDocument/2006/relationships/slideLayout" Target="../slideLayouts/slideLayout7.xml"/><Relationship Id="rId10" Type="http://schemas.openxmlformats.org/officeDocument/2006/relationships/tags" Target="../tags/tag86.xml"/><Relationship Id="rId1" Type="http://schemas.openxmlformats.org/officeDocument/2006/relationships/tags" Target="../tags/tag80.xml"/></Relationships>
</file>

<file path=ppt/slides/_rels/slide2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2.jpeg"/><Relationship Id="rId8" Type="http://schemas.openxmlformats.org/officeDocument/2006/relationships/image" Target="../media/image21.jpeg"/><Relationship Id="rId7" Type="http://schemas.openxmlformats.org/officeDocument/2006/relationships/image" Target="../media/image20.jpeg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4" name="Picture 19" descr="Untitled-3"/>
          <p:cNvPicPr>
            <a:picLocks noChangeAspect="1" noChangeArrowheads="1"/>
          </p:cNvPicPr>
          <p:nvPr/>
        </p:nvPicPr>
        <p:blipFill>
          <a:blip r:embed="rId1" cstate="print">
            <a:lum contrast="18000"/>
          </a:blip>
          <a:srcRect/>
          <a:stretch>
            <a:fillRect/>
          </a:stretch>
        </p:blipFill>
        <p:spPr bwMode="auto">
          <a:xfrm>
            <a:off x="138430" y="36000"/>
            <a:ext cx="1561465" cy="156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6" descr="Untitled-2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1827530" y="496570"/>
            <a:ext cx="1873250" cy="64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9090214" y="496441"/>
            <a:ext cx="2685415" cy="521970"/>
          </a:xfrm>
          <a:prstGeom prst="rect">
            <a:avLst/>
          </a:prstGeom>
        </p:spPr>
        <p:txBody>
          <a:bodyPr wrap="none">
            <a:spAutoFit/>
          </a:bodyPr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2800" b="1" dirty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组会：经验分享</a:t>
            </a:r>
            <a:endParaRPr lang="zh-CN" altLang="en-US" sz="2800" b="1" dirty="0">
              <a:solidFill>
                <a:srgbClr val="3333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35" y="1671320"/>
            <a:ext cx="12190730" cy="1944370"/>
            <a:chOff x="-1" y="1781200"/>
            <a:chExt cx="9144001" cy="1944216"/>
          </a:xfrm>
        </p:grpSpPr>
        <p:sp>
          <p:nvSpPr>
            <p:cNvPr id="8" name="矩形 7"/>
            <p:cNvSpPr/>
            <p:nvPr/>
          </p:nvSpPr>
          <p:spPr>
            <a:xfrm>
              <a:off x="-1" y="1781200"/>
              <a:ext cx="9144001" cy="1944216"/>
            </a:xfrm>
            <a:prstGeom prst="rect">
              <a:avLst/>
            </a:prstGeom>
            <a:gradFill flip="none" rotWithShape="1">
              <a:gsLst>
                <a:gs pos="85000">
                  <a:srgbClr val="5B9BD5">
                    <a:lumMod val="40000"/>
                    <a:lumOff val="60000"/>
                  </a:srgbClr>
                </a:gs>
                <a:gs pos="17000">
                  <a:srgbClr val="5B9BD5">
                    <a:lumMod val="40000"/>
                    <a:lumOff val="60000"/>
                  </a:srgbClr>
                </a:gs>
                <a:gs pos="0">
                  <a:srgbClr val="5B9BD5">
                    <a:lumMod val="20000"/>
                    <a:lumOff val="80000"/>
                  </a:srgbClr>
                </a:gs>
                <a:gs pos="54000">
                  <a:srgbClr val="5B9BD5">
                    <a:lumMod val="40000"/>
                    <a:lumOff val="60000"/>
                  </a:srgbClr>
                </a:gs>
                <a:gs pos="100000">
                  <a:srgbClr val="5B9BD5">
                    <a:lumMod val="20000"/>
                    <a:lumOff val="8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521547" y="2092325"/>
              <a:ext cx="8183305" cy="1321965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CC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j-cs"/>
                  <a:sym typeface="+mn-ea"/>
                </a:rPr>
                <a:t>三维编织复合材料拉伸内部应变场原位测量</a:t>
              </a:r>
              <a:endParaRPr lang="zh-CN" altLang="en-US" sz="4000" b="1" dirty="0">
                <a:solidFill>
                  <a:srgbClr val="CC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cs typeface="+mj-cs"/>
                <a:sym typeface="+mn-ea"/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4000" b="1" dirty="0">
                  <a:solidFill>
                    <a:srgbClr val="CC00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黑体" panose="02010609060101010101" charset="-122"/>
                  <a:ea typeface="黑体" panose="02010609060101010101" charset="-122"/>
                  <a:cs typeface="+mj-cs"/>
                  <a:sym typeface="+mn-ea"/>
                </a:rPr>
                <a:t>及有限元计算</a:t>
              </a:r>
              <a:endParaRPr lang="zh-CN" alt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415674" y="4003999"/>
            <a:ext cx="5471219" cy="1753235"/>
            <a:chOff x="3771246" y="4209757"/>
            <a:chExt cx="3731928" cy="1753046"/>
          </a:xfrm>
        </p:grpSpPr>
        <p:sp>
          <p:nvSpPr>
            <p:cNvPr id="5" name="矩形 4"/>
            <p:cNvSpPr/>
            <p:nvPr/>
          </p:nvSpPr>
          <p:spPr>
            <a:xfrm>
              <a:off x="3771246" y="4209757"/>
              <a:ext cx="3731928" cy="175304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ctr" fontAlgn="base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严 烁</a:t>
              </a:r>
              <a:endParaRPr lang="zh-CN" altLang="en-US" sz="3600" b="1" dirty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  <a:p>
              <a:pPr algn="ctr" fontAlgn="base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sz="3600" b="1" dirty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2019.10.8</a:t>
              </a:r>
              <a:endParaRPr lang="zh-CN" altLang="en-US" sz="3600" b="1" dirty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3784240" y="4209757"/>
              <a:ext cx="2646019" cy="1014620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 algn="l" fontAlgn="base">
                <a:lnSpc>
                  <a:spcPct val="125000"/>
                </a:lnSpc>
                <a:spcAft>
                  <a:spcPct val="0"/>
                </a:spcAft>
              </a:pPr>
              <a:endParaRPr lang="zh-CN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  <a:p>
              <a:pPr algn="l" fontAlgn="base">
                <a:lnSpc>
                  <a:spcPct val="125000"/>
                </a:lnSpc>
                <a:spcAft>
                  <a:spcPct val="0"/>
                </a:spcAft>
              </a:pPr>
              <a:endParaRPr lang="zh-CN" altLang="en-US" sz="2400" b="1" dirty="0">
                <a:solidFill>
                  <a:prstClr val="black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实验工作，计算工作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占位符 15362"/>
          <p:cNvSpPr>
            <a:spLocks noGrp="1"/>
          </p:cNvSpPr>
          <p:nvPr/>
        </p:nvSpPr>
        <p:spPr>
          <a:xfrm>
            <a:off x="423545" y="1046480"/>
            <a:ext cx="11344910" cy="1146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研究内容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sym typeface="+mn-ea"/>
              </a:rPr>
              <a:t>编织复合材料角、边和内部长度轴线方向内部应变场表征；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sym typeface="+mn-ea"/>
              </a:rPr>
              <a:t>内部应变场的结构影响；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sym typeface="+mn-ea"/>
              </a:rPr>
              <a:t>不同位置处应变场变化规律。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4" name="图片 3" descr="28-28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rcRect l="7986" t="25196" b="23582"/>
          <a:stretch>
            <a:fillRect/>
          </a:stretch>
        </p:blipFill>
        <p:spPr>
          <a:xfrm>
            <a:off x="4549775" y="4163060"/>
            <a:ext cx="7218680" cy="1256665"/>
          </a:xfrm>
          <a:prstGeom prst="rect">
            <a:avLst/>
          </a:prstGeom>
        </p:spPr>
      </p:pic>
      <p:pic>
        <p:nvPicPr>
          <p:cNvPr id="5" name="图片 4" descr="图3-4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269875" y="3822065"/>
            <a:ext cx="4001770" cy="22167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593715" y="3064510"/>
            <a:ext cx="449643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三单胞（内、面、角）、两截面（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R-100</a:t>
            </a: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、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R-60</a:t>
            </a:r>
            <a:r>
              <a:rPr 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）</a:t>
            </a:r>
            <a:endParaRPr lang="zh-CN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149975" y="5516880"/>
            <a:ext cx="38322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（空心毛细管辅助法）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 descr="32"/>
          <p:cNvPicPr>
            <a:picLocks noChangeAspect="1"/>
          </p:cNvPicPr>
          <p:nvPr/>
        </p:nvPicPr>
        <p:blipFill>
          <a:blip r:embed="rId1"/>
          <a:srcRect l="32727" t="10322" r="35141" b="6690"/>
          <a:stretch>
            <a:fillRect/>
          </a:stretch>
        </p:blipFill>
        <p:spPr>
          <a:xfrm rot="16200000">
            <a:off x="4725035" y="-1939925"/>
            <a:ext cx="2466975" cy="8497570"/>
          </a:xfrm>
          <a:prstGeom prst="rect">
            <a:avLst/>
          </a:prstGeom>
        </p:spPr>
      </p:pic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3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4"/>
                </p:custDataLst>
              </p:nvPr>
            </p:nvPicPr>
            <p:blipFill>
              <a:blip r:embed="rId5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6"/>
                </p:custDataLst>
              </p:nvPr>
            </p:nvPicPr>
            <p:blipFill>
              <a:blip r:embed="rId7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8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10"/>
            </p:custDataLst>
          </p:nvPr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实验工作，计算工作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>
            <p:custDataLst>
              <p:tags r:id="rId11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92755" y="3542665"/>
            <a:ext cx="593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（光纤保护：黑胶、无水乙醇浸润）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7" descr="fig.10c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5400000">
            <a:off x="4894580" y="1141730"/>
            <a:ext cx="2129155" cy="8498205"/>
          </a:xfrm>
          <a:prstGeom prst="rect">
            <a:avLst/>
          </a:prstGeom>
        </p:spPr>
      </p:pic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实验工作，计算工作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69875" y="5440045"/>
            <a:ext cx="59334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MTS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：准静态单轴拉伸测试）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5" name="图片 4" descr="fig.mts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4040" y="1424305"/>
            <a:ext cx="4842510" cy="3703955"/>
          </a:xfrm>
          <a:prstGeom prst="rect">
            <a:avLst/>
          </a:prstGeom>
        </p:spPr>
      </p:pic>
      <p:pic>
        <p:nvPicPr>
          <p:cNvPr id="6" name="图片 5" descr="fig.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70930" y="1424305"/>
            <a:ext cx="5861050" cy="37039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26705" y="5440045"/>
            <a:ext cx="2349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</a:t>
            </a:r>
            <a:r>
              <a:rPr 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测试过程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）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>
            <p:custDataLst>
              <p:tags r:id="rId9"/>
            </p:custDataLst>
          </p:nvPr>
        </p:nvSpPr>
        <p:spPr>
          <a:xfrm>
            <a:off x="269875" y="28257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实验工作，计算工作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8970" y="1045210"/>
            <a:ext cx="2349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</a:t>
            </a:r>
            <a:r>
              <a:rPr 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均质模型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）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3" name="图片 2" descr="fig.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5920" y="866140"/>
            <a:ext cx="8900160" cy="234505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6260" y="3785870"/>
            <a:ext cx="23495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（半细观</a:t>
            </a:r>
            <a:r>
              <a:rPr 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模型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）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8" name="图片 7" descr="fig.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0870" y="3211195"/>
            <a:ext cx="6520180" cy="32124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9671050" y="3013710"/>
            <a:ext cx="234950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沉下心来</a:t>
            </a:r>
            <a:endParaRPr lang="zh-CN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反复实践</a:t>
            </a:r>
            <a:endParaRPr lang="zh-CN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25603" name="文本占位符 2560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5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论文写作和投稿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占位符 15362"/>
          <p:cNvSpPr>
            <a:spLocks noGrp="1"/>
          </p:cNvSpPr>
          <p:nvPr/>
        </p:nvSpPr>
        <p:spPr>
          <a:xfrm>
            <a:off x="364490" y="937260"/>
            <a:ext cx="11344910" cy="1146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论文写作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课题完成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2/3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时，开始撰写实验材料、方法及部分文献综述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（在模拟的窗口期）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模拟完成后，先将图片处理好，按照一定的逻辑顺序排序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根据图片逻辑顺序构思文章结构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先写实验、数值模拟、结果部分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撰写讨论部分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撰写引言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插入参考文献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337685" y="4761865"/>
            <a:ext cx="7371715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20000"/>
              </a:lnSpc>
            </a:pP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2019.3.14 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顾老师邮件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lnSpc>
                <a:spcPct val="12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http://blog.sciencenet.cn/blog-3297845-1167249.html（如何让你的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SCI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论文赢在开头）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25603" name="文本占位符 2560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5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论文写作和投稿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占位符 15362"/>
          <p:cNvSpPr>
            <a:spLocks noGrp="1"/>
          </p:cNvSpPr>
          <p:nvPr/>
        </p:nvSpPr>
        <p:spPr>
          <a:xfrm>
            <a:off x="364490" y="1168400"/>
            <a:ext cx="11344910" cy="1146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论文写作注意事项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参考他人文章格式、句式， 尤其是组内师兄、师姐文章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（照葫芦画瓢）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少用长难句、复杂句式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图表新颖、目的明确（欠缺）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一气呵成，忌拖泥带水</a:t>
            </a:r>
            <a:endParaRPr lang="zh-CN" altLang="en-US" sz="2800" b="1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自己先修改3遍，找同学修改2遍，请师兄、师姐修改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发给老师审阅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99250" y="2633345"/>
            <a:ext cx="480441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总结实验发现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给出实验结果的合理解释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在文章体系下能够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“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自圆其说</a:t>
            </a:r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”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25603" name="文本占位符 2560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6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文章修改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6" name="文本占位符 15362"/>
          <p:cNvSpPr>
            <a:spLocks noGrp="1"/>
          </p:cNvSpPr>
          <p:nvPr/>
        </p:nvSpPr>
        <p:spPr>
          <a:xfrm>
            <a:off x="423545" y="1316990"/>
            <a:ext cx="11344910" cy="1146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文章投稿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全文（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Full Length Article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word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版本（或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LaTex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版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）邮件发送给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老师，由老师投稿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按文字、表格、图片顺序排版（图文分开）；图片保留数据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（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Origin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复制页面（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copy page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实验原始数据、有限元模型数据、数值计算数据（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.inp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）、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Origin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图形数据（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.opj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）以压缩包形式发送给老师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注册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ORCID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（身份标记），关注投稿状态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25603" name="文本占位符 2560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6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文章修改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23545" y="1153795"/>
            <a:ext cx="11344910" cy="2142490"/>
            <a:chOff x="574" y="2363"/>
            <a:chExt cx="17866" cy="3374"/>
          </a:xfrm>
        </p:grpSpPr>
        <p:sp>
          <p:nvSpPr>
            <p:cNvPr id="6" name="文本占位符 15362"/>
            <p:cNvSpPr>
              <a:spLocks noGrp="1"/>
            </p:cNvSpPr>
            <p:nvPr/>
          </p:nvSpPr>
          <p:spPr>
            <a:xfrm>
              <a:off x="574" y="2363"/>
              <a:ext cx="17866" cy="180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投稿状态</a:t>
              </a:r>
              <a:endParaRPr lang="zh-CN" alt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indent="0"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dirty="0"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lang="en-US" altLang="zh-CN" dirty="0"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with journal, with editor, invite reviewer, under review,</a:t>
              </a:r>
              <a:endParaRPr lang="en-US" altLang="zh-CN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  <a:p>
              <a:pPr indent="0">
                <a:lnSpc>
                  <a:spcPct val="150000"/>
                </a:lnSpc>
                <a:spcBef>
                  <a:spcPts val="0"/>
                </a:spcBef>
                <a:buNone/>
              </a:pPr>
              <a:r>
                <a:rPr lang="en-US" altLang="zh-CN" dirty="0"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  <a:sym typeface="+mn-ea"/>
                </a:rPr>
                <a:t>   Revise (minor/major revision)  ...... Accept</a:t>
              </a:r>
              <a:endPara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1522" y="4555"/>
              <a:ext cx="9457" cy="1182"/>
            </a:xfrm>
            <a:prstGeom prst="ellipse">
              <a:avLst/>
            </a:prstGeom>
            <a:noFill/>
            <a:ln w="19050">
              <a:solidFill>
                <a:srgbClr val="C00000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18180" y="3558540"/>
            <a:ext cx="7590790" cy="29235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32485" y="4543425"/>
            <a:ext cx="21939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2019.8.5</a:t>
            </a:r>
            <a:endParaRPr lang="en-US" altLang="zh-CN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顾老师邮件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25603" name="文本占位符 2560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69875" y="28257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6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文章修改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占位符 15362"/>
          <p:cNvSpPr>
            <a:spLocks noGrp="1"/>
          </p:cNvSpPr>
          <p:nvPr/>
        </p:nvSpPr>
        <p:spPr>
          <a:xfrm>
            <a:off x="146050" y="1187450"/>
            <a:ext cx="12286615" cy="1146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文章修改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浏览审稿人所有评审意见，将评论（</a:t>
            </a:r>
            <a:r>
              <a:rPr lang="en-US" altLang="zh-CN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comments</a:t>
            </a: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）归类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先回答容易的问题（单词、格式、公式等错误修改，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参考文献的标注）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</a:t>
            </a:r>
            <a:r>
              <a:rPr lang="en-US" altLang="zh-CN" sz="24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-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Please provide references for the equations in Section 4 (e.g. Eq. 15-17).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</a:t>
            </a:r>
            <a:endParaRPr lang="zh-CN" altLang="en-US" sz="24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8001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回答已有的结论性问题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- Why the deformation in the R-100 is more uniform compared to R-60?</a:t>
            </a:r>
            <a:endParaRPr lang="zh-CN" altLang="en-US" sz="24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685800">
              <a:lnSpc>
                <a:spcPct val="150000"/>
              </a:lnSpc>
              <a:spcBef>
                <a:spcPts val="0"/>
              </a:spcBef>
            </a:pPr>
            <a:endParaRPr lang="zh-CN" altLang="en-US" sz="24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86070" y="1187450"/>
            <a:ext cx="59378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根据审稿人审稿意见，修改文章</a:t>
            </a:r>
            <a:endParaRPr lang="zh-CN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25603" name="文本占位符 2560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69875" y="28257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6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文章修改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占位符 15362"/>
          <p:cNvSpPr>
            <a:spLocks noGrp="1"/>
          </p:cNvSpPr>
          <p:nvPr/>
        </p:nvSpPr>
        <p:spPr>
          <a:xfrm>
            <a:off x="116205" y="1200150"/>
            <a:ext cx="12286615" cy="1146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文章修改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补充讨论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</a:t>
            </a:r>
            <a:r>
              <a:rPr lang="zh-CN" altLang="en-US" sz="24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- Please provide discussions as to why the fully-homogenized model </a:t>
            </a:r>
            <a:endParaRPr lang="zh-CN" altLang="en-US" sz="24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leads to a better agreement to the experimental data.</a:t>
            </a:r>
            <a:endParaRPr lang="zh-CN" altLang="en-US" sz="24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8001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补充必要的实验（根据实验可操作性、周期）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/>
              <a:t>    </a:t>
            </a:r>
            <a:r>
              <a:rPr lang="en-US" altLang="zh-CN" sz="240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Please provide relevant statistical analysis to address the uniformity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>
                <a:latin typeface="Arial" panose="020B0604020202020204" pitchFamily="34" charset="0"/>
                <a:cs typeface="Arial" panose="020B0604020202020204" pitchFamily="34" charset="0"/>
              </a:rPr>
              <a:t>       before connecting this to the sensor data.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endParaRPr lang="zh-CN" altLang="en-US" sz="24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/>
          </p:nvPicPr>
          <p:blipFill>
            <a:blip r:embed="rId1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明确课题，有的放矢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37515" y="1034415"/>
            <a:ext cx="11344910" cy="5492750"/>
            <a:chOff x="230" y="1476"/>
            <a:chExt cx="17866" cy="8650"/>
          </a:xfrm>
        </p:grpSpPr>
        <p:sp>
          <p:nvSpPr>
            <p:cNvPr id="9" name="文本占位符 15362"/>
            <p:cNvSpPr>
              <a:spLocks noGrp="1"/>
            </p:cNvSpPr>
            <p:nvPr/>
          </p:nvSpPr>
          <p:spPr>
            <a:xfrm>
              <a:off x="230" y="1476"/>
              <a:ext cx="17866" cy="1805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zh-CN" alt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课题方向（</a:t>
              </a:r>
              <a:r>
                <a:rPr lang="en-US" altLang="zh-CN" sz="3600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2018.4.23</a:t>
              </a:r>
              <a:r>
                <a:rPr lang="zh-CN" alt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）</a:t>
              </a:r>
              <a:endParaRPr lang="zh-CN" altLang="en-US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</a:rPr>
                <a:t>三维编织复合材料拉伸过程中</a:t>
              </a:r>
              <a:r>
                <a:rPr lang="zh-CN" altLang="en-US" sz="2800" dirty="0">
                  <a:solidFill>
                    <a:srgbClr val="002060"/>
                  </a:solidFill>
                  <a:latin typeface="黑体" panose="02010609060101010101" charset="-122"/>
                  <a:ea typeface="黑体" panose="02010609060101010101" charset="-122"/>
                </a:rPr>
                <a:t>（在高低温条件下）</a:t>
              </a:r>
              <a:r>
                <a:rPr lang="zh-CN" altLang="en-US" sz="2800" dirty="0">
                  <a:latin typeface="黑体" panose="02010609060101010101" charset="-122"/>
                  <a:ea typeface="黑体" panose="02010609060101010101" charset="-122"/>
                </a:rPr>
                <a:t>的内部应变场测量</a:t>
              </a:r>
              <a:endParaRPr lang="zh-CN" altLang="en-US" sz="2800" dirty="0">
                <a:latin typeface="黑体" panose="02010609060101010101" charset="-122"/>
                <a:ea typeface="黑体" panose="02010609060101010101" charset="-122"/>
              </a:endParaRPr>
            </a:p>
          </p:txBody>
        </p:sp>
        <p:sp>
          <p:nvSpPr>
            <p:cNvPr id="10" name="文本占位符 16386"/>
            <p:cNvSpPr>
              <a:spLocks noGrp="1"/>
            </p:cNvSpPr>
            <p:nvPr/>
          </p:nvSpPr>
          <p:spPr>
            <a:xfrm>
              <a:off x="230" y="2998"/>
              <a:ext cx="17627" cy="7128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50000"/>
                </a:lnSpc>
                <a:buNone/>
              </a:pPr>
              <a:r>
                <a:rPr lang="zh-CN" alt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研究目标</a:t>
              </a:r>
              <a:endPara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编织复合材料试件拉伸时不同位置处应变测量；</a:t>
              </a:r>
              <a:endPara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9060101010101" charset="-122"/>
                  <a:cs typeface="Arial" panose="020B0604020202020204" pitchFamily="34" charset="0"/>
                </a:rPr>
                <a:t>拉伸过程中应变场的变化</a:t>
              </a:r>
              <a:r>
                <a:rPr lang="zh-CN" altLang="en-US" dirty="0"/>
                <a:t>。</a:t>
              </a:r>
              <a:endParaRPr lang="zh-CN" altLang="en-US" dirty="0"/>
            </a:p>
          </p:txBody>
        </p:sp>
        <p:sp>
          <p:nvSpPr>
            <p:cNvPr id="11" name="文本占位符 17410"/>
            <p:cNvSpPr>
              <a:spLocks noGrp="1"/>
            </p:cNvSpPr>
            <p:nvPr/>
          </p:nvSpPr>
          <p:spPr>
            <a:xfrm>
              <a:off x="230" y="6070"/>
              <a:ext cx="17822" cy="311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342900" lvl="0" indent="-3429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32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1pPr>
              <a:lvl2pPr marL="742950" lvl="1" indent="-28575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8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2pPr>
              <a:lvl3pPr marL="1143000" lvl="2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•"/>
                <a:defRPr sz="24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3pPr>
              <a:lvl4pPr marL="1600200" lvl="3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–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4pPr>
              <a:lvl5pPr marL="2057400" lvl="4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5pPr>
              <a:lvl6pPr marL="2514600" lvl="5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6pPr>
              <a:lvl7pPr marL="2971800" lvl="6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7pPr>
              <a:lvl8pPr marL="3429000" lvl="7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8pPr>
              <a:lvl9pPr marL="3886200" lvl="8" indent="-22860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har char="»"/>
                <a:defRPr sz="2000" b="1" i="0" u="none" kern="1200" baseline="0">
                  <a:solidFill>
                    <a:srgbClr val="3333FF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spcBef>
                  <a:spcPts val="0"/>
                </a:spcBef>
                <a:buNone/>
              </a:pPr>
              <a:r>
                <a:rPr lang="zh-CN" altLang="en-US" sz="3600" dirty="0">
                  <a:solidFill>
                    <a:srgbClr val="C00000"/>
                  </a:solidFill>
                  <a:latin typeface="Arial" panose="020B0604020202020204" pitchFamily="34" charset="0"/>
                  <a:ea typeface="黑体" panose="02010609060101010101" charset="-122"/>
                </a:rPr>
                <a:t>研究内容</a:t>
              </a:r>
              <a:endParaRPr lang="zh-CN" altLang="en-US" sz="2800" dirty="0">
                <a:latin typeface="Arial" panose="020B0604020202020204" pitchFamily="34" charset="0"/>
                <a:ea typeface="黑体" panose="02010609060101010101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9060101010101" charset="-122"/>
                </a:rPr>
                <a:t>编织复合材料角、边和内部长度轴线方向内部应变场表征；</a:t>
              </a:r>
              <a:endParaRPr lang="zh-CN" altLang="en-US" sz="2800" dirty="0">
                <a:latin typeface="Arial" panose="020B0604020202020204" pitchFamily="34" charset="0"/>
                <a:ea typeface="黑体" panose="02010609060101010101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9060101010101" charset="-122"/>
                </a:rPr>
                <a:t>内部应变场的结构影响；</a:t>
              </a:r>
              <a:endParaRPr lang="zh-CN" altLang="en-US" sz="2800" dirty="0">
                <a:latin typeface="Arial" panose="020B0604020202020204" pitchFamily="34" charset="0"/>
                <a:ea typeface="黑体" panose="02010609060101010101" charset="-122"/>
              </a:endParaRPr>
            </a:p>
            <a:p>
              <a:pPr>
                <a:lnSpc>
                  <a:spcPct val="120000"/>
                </a:lnSpc>
                <a:spcBef>
                  <a:spcPts val="0"/>
                </a:spcBef>
              </a:pPr>
              <a:r>
                <a:rPr lang="zh-CN" altLang="en-US" sz="2800" dirty="0">
                  <a:latin typeface="Arial" panose="020B0604020202020204" pitchFamily="34" charset="0"/>
                  <a:ea typeface="黑体" panose="02010609060101010101" charset="-122"/>
                </a:rPr>
                <a:t>不同位置处应变场变化规律。</a:t>
              </a:r>
              <a:endParaRPr lang="zh-CN" altLang="en-US" sz="2800" dirty="0">
                <a:latin typeface="Arial" panose="020B0604020202020204" pitchFamily="34" charset="0"/>
                <a:ea typeface="黑体" panose="02010609060101010101" charset="-122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25603" name="文本占位符 2560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69875" y="28257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6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文章修改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占位符 15362"/>
          <p:cNvSpPr>
            <a:spLocks noGrp="1"/>
          </p:cNvSpPr>
          <p:nvPr/>
        </p:nvSpPr>
        <p:spPr>
          <a:xfrm>
            <a:off x="116205" y="1200150"/>
            <a:ext cx="12286615" cy="1146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回复审稿人</a:t>
            </a:r>
            <a:endParaRPr lang="zh-CN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按照审稿意见，逐条回复（不能遗漏）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8001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请教师兄、师姐回复的格式、措辞（忌网上模板）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8001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具体修改部分在手稿（</a:t>
            </a:r>
            <a:r>
              <a:rPr lang="en-US" altLang="zh-CN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Manuscript</a:t>
            </a: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）中体现，在</a:t>
            </a:r>
            <a:r>
              <a:rPr lang="en-US" altLang="zh-CN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Responses</a:t>
            </a:r>
            <a:endParaRPr lang="en-US" altLang="zh-CN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里逐条点出即可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800100" indent="-457200">
              <a:lnSpc>
                <a:spcPct val="150000"/>
              </a:lnSpc>
              <a:spcBef>
                <a:spcPts val="0"/>
              </a:spcBef>
            </a:pPr>
            <a:r>
              <a:rPr lang="zh-CN" altLang="en-US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文章中修改部分用蓝色字体标出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400"/>
              <a:t>    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endParaRPr lang="zh-CN" altLang="en-US" sz="24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79055" y="4525645"/>
            <a:ext cx="40309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2018.4.9 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顾老师邮件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en-US" altLang="zh-CN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— </a:t>
            </a: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写论文注意事项实例</a:t>
            </a: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34935" y="5478780"/>
            <a:ext cx="3705225" cy="904875"/>
          </a:xfrm>
          <a:prstGeom prst="rect">
            <a:avLst/>
          </a:prstGeom>
        </p:spPr>
      </p:pic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>
                <p:custDataLst>
                  <p:tags r:id="rId3"/>
                </p:custDataLst>
              </p:nvPr>
            </p:nvPicPr>
            <p:blipFill>
              <a:blip r:embed="rId4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>
                <p:custDataLst>
                  <p:tags r:id="rId5"/>
                </p:custDataLst>
              </p:nvPr>
            </p:nvPicPr>
            <p:blipFill>
              <a:blip r:embed="rId6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>
              <p:custDataLst>
                <p:tags r:id="rId7"/>
              </p:custDataLst>
            </p:nvPr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25603" name="文本占位符 25602"/>
          <p:cNvSpPr>
            <a:spLocks noGrp="1"/>
          </p:cNvSpPr>
          <p:nvPr>
            <p:custDataLst>
              <p:tags r:id="rId9"/>
            </p:custDataLst>
          </p:nvPr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10"/>
            </p:custDataLst>
          </p:nvPr>
        </p:nvSpPr>
        <p:spPr>
          <a:xfrm>
            <a:off x="269875" y="28257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7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总结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3" name="文本占位符 15362"/>
          <p:cNvSpPr>
            <a:spLocks noGrp="1"/>
          </p:cNvSpPr>
          <p:nvPr/>
        </p:nvSpPr>
        <p:spPr>
          <a:xfrm>
            <a:off x="593725" y="1029970"/>
            <a:ext cx="12286615" cy="1146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好记性不如烂笔头</a:t>
            </a:r>
            <a:endParaRPr lang="zh-CN" altLang="en-US" sz="36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文献阅读、组会记录、实验（模拟）记录、好的想法、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……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多请教师兄、师姐，多与课题组同学交流</a:t>
            </a:r>
            <a:endParaRPr lang="zh-CN" altLang="en-US" sz="36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组会勤于汇报、勤于记录</a:t>
            </a:r>
            <a:endParaRPr lang="zh-CN" altLang="en-US" sz="36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  组会汇报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PPT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</a:rPr>
              <a:t>按顺序留存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</a:endParaRPr>
          </a:p>
          <a:p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团队合作、互相帮助</a:t>
            </a:r>
            <a:endParaRPr lang="zh-CN" altLang="en-US" sz="36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r>
              <a:rPr lang="zh-CN" altLang="en-US" sz="3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Arial" panose="020B0604020202020204" pitchFamily="34" charset="0"/>
                <a:sym typeface="+mn-ea"/>
              </a:rPr>
              <a:t>利用辅助工具</a:t>
            </a:r>
            <a:endParaRPr lang="zh-CN" altLang="en-US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/>
              <a:t>文献管理（</a:t>
            </a:r>
            <a:r>
              <a:rPr lang="en-US" altLang="zh-CN" sz="2400"/>
              <a:t>EndNote/  Zotero</a:t>
            </a:r>
            <a:r>
              <a:rPr lang="zh-CN" altLang="en-US" sz="2400"/>
              <a:t>），作图（</a:t>
            </a:r>
            <a:r>
              <a:rPr lang="en-US" altLang="zh-CN" sz="2400"/>
              <a:t>Origin/PhotoShop</a:t>
            </a:r>
            <a:r>
              <a:rPr lang="zh-CN" altLang="en-US" sz="2400"/>
              <a:t>），</a:t>
            </a:r>
            <a:r>
              <a:rPr lang="en-US" altLang="zh-CN" sz="2400"/>
              <a:t>……</a:t>
            </a:r>
            <a:endParaRPr lang="zh-CN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endParaRPr lang="zh-CN" altLang="en-US" sz="24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/>
          </p:nvPicPr>
          <p:blipFill>
            <a:blip r:embed="rId1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620520" y="1376045"/>
            <a:ext cx="834644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anose="05000000000000000000" pitchFamily="2" charset="2"/>
              <a:buNone/>
              <a:defRPr/>
            </a:pPr>
            <a:r>
              <a:rPr lang="zh-CN" alt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祝大家学业有成！</a:t>
            </a:r>
            <a:endParaRPr lang="zh-CN" altLang="en-US" sz="6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820000" y="3814445"/>
            <a:ext cx="3154680" cy="2854325"/>
            <a:chOff x="9400" y="6263"/>
            <a:chExt cx="4968" cy="4495"/>
          </a:xfrm>
        </p:grpSpPr>
        <p:sp>
          <p:nvSpPr>
            <p:cNvPr id="12" name="Rectangle 14" descr="mao1-1"/>
            <p:cNvSpPr>
              <a:spLocks noChangeAspect="1" noChangeArrowheads="1"/>
            </p:cNvSpPr>
            <p:nvPr/>
          </p:nvSpPr>
          <p:spPr bwMode="auto">
            <a:xfrm>
              <a:off x="12840" y="7803"/>
              <a:ext cx="1528" cy="1417"/>
            </a:xfrm>
            <a:prstGeom prst="rect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22225">
              <a:solidFill>
                <a:schemeClr val="bg1"/>
              </a:solidFill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b="1">
                <a:solidFill>
                  <a:prstClr val="black"/>
                </a:solidFill>
                <a:ea typeface="楷体_GB2312" charset="-122"/>
              </a:endParaRPr>
            </a:p>
          </p:txBody>
        </p:sp>
        <p:sp>
          <p:nvSpPr>
            <p:cNvPr id="4" name="Rectangle 15" descr="xmy2-1"/>
            <p:cNvSpPr>
              <a:spLocks noChangeAspect="1" noChangeArrowheads="1"/>
            </p:cNvSpPr>
            <p:nvPr/>
          </p:nvSpPr>
          <p:spPr bwMode="auto">
            <a:xfrm>
              <a:off x="12840" y="6263"/>
              <a:ext cx="1528" cy="1417"/>
            </a:xfrm>
            <a:prstGeom prst="rect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22225">
              <a:solidFill>
                <a:schemeClr val="bg1"/>
              </a:solidFill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b="1">
                <a:solidFill>
                  <a:prstClr val="black"/>
                </a:solidFill>
                <a:ea typeface="楷体_GB2312" charset="-122"/>
              </a:endParaRPr>
            </a:p>
          </p:txBody>
        </p:sp>
        <p:sp>
          <p:nvSpPr>
            <p:cNvPr id="14" name="Rectangle 16" descr="xm-1"/>
            <p:cNvSpPr>
              <a:spLocks noChangeArrowheads="1"/>
            </p:cNvSpPr>
            <p:nvPr/>
          </p:nvSpPr>
          <p:spPr bwMode="auto">
            <a:xfrm>
              <a:off x="9400" y="9318"/>
              <a:ext cx="1680" cy="1417"/>
            </a:xfrm>
            <a:prstGeom prst="rect">
              <a:avLst/>
            </a:prstGeom>
            <a:blipFill dpi="0" rotWithShape="1">
              <a:blip r:embed="rId6" cstate="print"/>
              <a:srcRect/>
              <a:stretch>
                <a:fillRect/>
              </a:stretch>
            </a:blipFill>
            <a:ln w="22225">
              <a:solidFill>
                <a:schemeClr val="bg1"/>
              </a:solidFill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b="1">
                <a:solidFill>
                  <a:prstClr val="black"/>
                </a:solidFill>
                <a:ea typeface="楷体_GB2312" charset="-122"/>
              </a:endParaRPr>
            </a:p>
          </p:txBody>
        </p:sp>
        <p:sp>
          <p:nvSpPr>
            <p:cNvPr id="15" name="Rectangle 17" descr="xue2-1"/>
            <p:cNvSpPr>
              <a:spLocks noChangeAspect="1" noChangeArrowheads="1"/>
            </p:cNvSpPr>
            <p:nvPr/>
          </p:nvSpPr>
          <p:spPr bwMode="auto">
            <a:xfrm>
              <a:off x="11195" y="9340"/>
              <a:ext cx="1528" cy="1418"/>
            </a:xfrm>
            <a:prstGeom prst="rect">
              <a:avLst/>
            </a:prstGeom>
            <a:blipFill dpi="0" rotWithShape="1">
              <a:blip r:embed="rId7" cstate="print"/>
              <a:srcRect/>
              <a:stretch>
                <a:fillRect/>
              </a:stretch>
            </a:blipFill>
            <a:ln w="22225">
              <a:solidFill>
                <a:schemeClr val="bg1"/>
              </a:solidFill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b="1">
                <a:solidFill>
                  <a:prstClr val="black"/>
                </a:solidFill>
                <a:ea typeface="楷体_GB2312" charset="-122"/>
              </a:endParaRPr>
            </a:p>
          </p:txBody>
        </p:sp>
        <p:sp>
          <p:nvSpPr>
            <p:cNvPr id="16" name="Rectangle 18" descr="mao-1"/>
            <p:cNvSpPr>
              <a:spLocks noChangeAspect="1" noChangeArrowheads="1"/>
            </p:cNvSpPr>
            <p:nvPr/>
          </p:nvSpPr>
          <p:spPr bwMode="auto">
            <a:xfrm>
              <a:off x="12831" y="9320"/>
              <a:ext cx="1527" cy="1417"/>
            </a:xfrm>
            <a:prstGeom prst="rect">
              <a:avLst/>
            </a:prstGeom>
            <a:blipFill dpi="0" rotWithShape="1">
              <a:blip r:embed="rId8" cstate="print"/>
              <a:srcRect/>
              <a:stretch>
                <a:fillRect/>
              </a:stretch>
            </a:blipFill>
            <a:ln w="22225">
              <a:solidFill>
                <a:schemeClr val="bg1"/>
              </a:solidFill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b="1">
                <a:solidFill>
                  <a:prstClr val="black"/>
                </a:solidFill>
                <a:ea typeface="楷体_GB2312" charset="-122"/>
              </a:endParaRPr>
            </a:p>
          </p:txBody>
        </p:sp>
        <p:sp>
          <p:nvSpPr>
            <p:cNvPr id="17" name="Rectangle 19" descr="xiaoxun-1"/>
            <p:cNvSpPr>
              <a:spLocks noChangeAspect="1" noChangeArrowheads="1"/>
            </p:cNvSpPr>
            <p:nvPr/>
          </p:nvSpPr>
          <p:spPr bwMode="auto">
            <a:xfrm>
              <a:off x="11206" y="7816"/>
              <a:ext cx="1528" cy="1418"/>
            </a:xfrm>
            <a:prstGeom prst="rect">
              <a:avLst/>
            </a:prstGeom>
            <a:blipFill dpi="0" rotWithShape="1">
              <a:blip r:embed="rId9" cstate="print"/>
              <a:srcRect/>
              <a:stretch>
                <a:fillRect/>
              </a:stretch>
            </a:blipFill>
            <a:ln w="22225">
              <a:solidFill>
                <a:schemeClr val="bg1"/>
              </a:solidFill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zh-CN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4109720" y="3366135"/>
            <a:ext cx="3816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谢谢！</a:t>
            </a:r>
            <a:endParaRPr lang="zh-CN" altLang="en-US" sz="60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575435" y="1089025"/>
            <a:ext cx="86118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2018.5.3 </a:t>
            </a:r>
            <a:r>
              <a:rPr lang="zh-CN" altLang="en-US"/>
              <a:t>http://blog.sciencenet.cn/blog-1792012-1112137.html 论文发表的淡季和旺季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75435" y="485775"/>
            <a:ext cx="67989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2018.5.9 </a:t>
            </a:r>
            <a:r>
              <a:rPr lang="zh-CN" altLang="en-US"/>
              <a:t>e.g., etc., et al., i.e., viz.,这些缩写嘛意思呢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575435" y="1635760"/>
            <a:ext cx="713803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2018.5.4 </a:t>
            </a:r>
            <a:r>
              <a:rPr lang="zh-CN" altLang="en-US"/>
              <a:t>今日《Science》上两篇中国论文  </a:t>
            </a:r>
            <a:r>
              <a:rPr lang="en-US" altLang="zh-CN"/>
              <a:t>“体会英文写作和图表准备”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1575435" y="2127885"/>
            <a:ext cx="924687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2018.4.14 </a:t>
            </a:r>
            <a:r>
              <a:rPr lang="zh-CN" altLang="en-US"/>
              <a:t>http://blog.sciencenet.cn/blog-377709-1108892.html 博文推荐——如何快速写作论文初稿？ 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1575435" y="2909570"/>
            <a:ext cx="49276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2018.4.9 </a:t>
            </a:r>
            <a:r>
              <a:rPr lang="zh-CN" altLang="en-US"/>
              <a:t>写论文注意事项实例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575435" y="3449955"/>
            <a:ext cx="45593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2018.3.1 </a:t>
            </a:r>
            <a:r>
              <a:rPr lang="zh-CN" altLang="en-US"/>
              <a:t>How to write a first-class paper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1575435" y="4047490"/>
            <a:ext cx="734568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2018.1.19 </a:t>
            </a:r>
            <a:r>
              <a:rPr lang="zh-CN" altLang="en-US"/>
              <a:t>http://blog.sciencenet.cn/blog-769813-1095563.html博文推荐：做好发表时程规划，2018成功发表的第一步</a:t>
            </a:r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575435" y="4846955"/>
            <a:ext cx="892175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2017.11.27 </a:t>
            </a:r>
            <a:r>
              <a:rPr lang="zh-CN" altLang="en-US"/>
              <a:t>http://blog.sciencenet.cn/blog-780964-1086980.html撰写论文的10条奥义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1575435" y="5934710"/>
            <a:ext cx="528129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2017.11.8 </a:t>
            </a:r>
            <a:r>
              <a:rPr lang="zh-CN" altLang="en-US"/>
              <a:t>研究生学位论文写作基本技巧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575435" y="5320665"/>
            <a:ext cx="441134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/>
              <a:t>2017.11.13 </a:t>
            </a:r>
            <a:r>
              <a:rPr lang="zh-CN" altLang="en-US"/>
              <a:t>研究论文写作讲座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3" name="文本占位符 25602"/>
          <p:cNvSpPr>
            <a:spLocks noGrp="1"/>
          </p:cNvSpPr>
          <p:nvPr/>
        </p:nvSpPr>
        <p:spPr>
          <a:xfrm>
            <a:off x="269875" y="792480"/>
            <a:ext cx="9986645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2018.4.24~5.31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：（全程）</a:t>
            </a:r>
            <a:endParaRPr lang="zh-CN" altLang="en-US" sz="280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文献准备和熟练使用</a:t>
            </a:r>
            <a:r>
              <a:rPr lang="en-US" altLang="zh-CN" sz="2800" err="1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Matlab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,Origin,CATIA, ABAQUS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软件；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2018.6.1~7.13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准备试件和预实验；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2018.9.10~9.28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继续准备试件，完成开题报告；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2018.10.8~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学期结束：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完成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80%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论文工作；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2019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年春季学期至</a:t>
            </a:r>
            <a:r>
              <a:rPr lang="en-US" altLang="zh-CN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2019.4.26</a:t>
            </a:r>
            <a:r>
              <a:rPr lang="zh-CN" altLang="en-US" sz="36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：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完成研究工作，撰写小论文投稿，开始准备大论文。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/>
          </p:nvPicPr>
          <p:blipFill>
            <a:blip r:embed="rId1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时间安排，制定计划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/>
          </p:nvPicPr>
          <p:blipFill>
            <a:blip r:embed="rId1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时间节点，循序渐进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/>
        </p:nvSpPr>
        <p:spPr>
          <a:xfrm>
            <a:off x="7620" y="937260"/>
            <a:ext cx="12301855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课题准备：研一入学 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~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研二开学</a:t>
            </a:r>
            <a:endParaRPr lang="zh-CN" altLang="en-US" sz="280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文献阅读 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（新生入学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~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文章撰写，课题布置后重点阅读相关文献）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学习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CATIA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软件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（研一下学期，三维建模思想，画三维编织预成型体）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学习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Matlab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软件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（程序语言设计）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制定实验方案（光栅埋植）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（研一暑假）</a:t>
            </a: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预实验：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2018.9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（研二上学期第一个月）</a:t>
            </a: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三维编织、VARTM固化、MTS准静态拉伸、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光栅解调仪测试（预实验）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/>
          </p:nvPicPr>
          <p:blipFill>
            <a:blip r:embed="rId1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时间节点，循序渐进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/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预成型体编织：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2018.10.1-2018.10.15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（白天）</a:t>
            </a:r>
            <a:endParaRPr lang="zh-CN" altLang="en-US" sz="280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完成三维编织预成型体制备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（下机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8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根试样，裁成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40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根试件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）</a:t>
            </a: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购买FBG传感器（对公转账、光栅制作周期长）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</a:pPr>
            <a:r>
              <a:rPr lang="zh-CN" altLang="en-US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完成开题报告：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2018.10.1-2018.10.30</a:t>
            </a: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10.1-10.15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晚上：撰写文献综述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10.15-10.29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：撰写开题报告书、制作开题答辩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PPT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（固化模具加工）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10.30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：开题答辩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/>
          </p:nvPicPr>
          <p:blipFill>
            <a:blip r:embed="rId1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时间节点，循序渐进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/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VARTM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固化：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2018.11-2018.12</a:t>
            </a:r>
            <a:endParaRPr lang="zh-CN" altLang="en-US" sz="280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marL="0"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内埋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FBG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传感器的预成型体固化（先裁后固化、光纤易脆断）</a:t>
            </a:r>
            <a:endParaRPr lang="zh-CN" altLang="en-US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学习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ABAQUS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软件（先做习题，后计算自己的模型）</a:t>
            </a:r>
            <a:endParaRPr lang="en-US" altLang="zh-CN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252470" y="3246755"/>
            <a:ext cx="2120265" cy="3049905"/>
            <a:chOff x="5268" y="4855"/>
            <a:chExt cx="3339" cy="4803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/>
            <a:srcRect l="2558" t="7701" r="11940" b="13081"/>
            <a:stretch>
              <a:fillRect/>
            </a:stretch>
          </p:blipFill>
          <p:spPr>
            <a:xfrm rot="16200000">
              <a:off x="4536" y="5587"/>
              <a:ext cx="4803" cy="3338"/>
            </a:xfrm>
            <a:prstGeom prst="rect">
              <a:avLst/>
            </a:prstGeom>
          </p:spPr>
        </p:pic>
        <p:sp>
          <p:nvSpPr>
            <p:cNvPr id="5" name="矩形 4"/>
            <p:cNvSpPr/>
            <p:nvPr/>
          </p:nvSpPr>
          <p:spPr>
            <a:xfrm>
              <a:off x="5269" y="4856"/>
              <a:ext cx="3339" cy="480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057265" y="3246755"/>
            <a:ext cx="2117090" cy="3087370"/>
            <a:chOff x="9660" y="4855"/>
            <a:chExt cx="3334" cy="486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/>
            <a:srcRect l="4484" t="919" r="6550" b="2758"/>
            <a:stretch>
              <a:fillRect/>
            </a:stretch>
          </p:blipFill>
          <p:spPr>
            <a:xfrm>
              <a:off x="9660" y="4855"/>
              <a:ext cx="3334" cy="4862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9660" y="4855"/>
              <a:ext cx="3334" cy="48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/>
          </p:nvPicPr>
          <p:blipFill>
            <a:blip r:embed="rId1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时间节点，循序渐进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/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拉伸测试：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2019.1.1-2019.1.23 </a:t>
            </a: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</a:t>
            </a:r>
            <a:endParaRPr lang="zh-CN" altLang="en-US" sz="280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粘贴应变片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完成准静态拉伸测试，得到工程应力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-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应变原始数据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应变片电阻、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FBG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传感器波长原始数据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</a:t>
            </a:r>
            <a:r>
              <a:rPr 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数据处理：寒假在家完成</a:t>
            </a:r>
            <a:endParaRPr lang="zh-CN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所有实验数据的处理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/>
          </p:nvPicPr>
          <p:blipFill>
            <a:blip r:embed="rId1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3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时间节点，循序渐进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/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数值计算：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2019.2.20-2019.4.</a:t>
            </a: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25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（在之前的基础上）</a:t>
            </a: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 </a:t>
            </a:r>
            <a:endParaRPr lang="zh-CN" altLang="en-US" sz="280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完成有限元模拟（随时查看小型机计算结果）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  撰写小论文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</a:pPr>
            <a:r>
              <a:rPr lang="en-US" altLang="zh-CN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文章投稿、撰写大论文：</a:t>
            </a:r>
            <a:r>
              <a:rPr 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2019.4.26-2019.10.5</a:t>
            </a:r>
            <a:r>
              <a:rPr lang="zh-CN" altLang="en-US" sz="36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</a:t>
            </a: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</a:t>
            </a:r>
            <a:endParaRPr lang="zh-CN" altLang="en-US" sz="2800">
              <a:solidFill>
                <a:srgbClr val="C00000"/>
              </a:solidFill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小论文投稿、修改、回复审稿意见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撰写大论文、毕业答辩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PPT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中期检查（</a:t>
            </a:r>
            <a:r>
              <a:rPr lang="en-US" altLang="zh-CN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2019.7.2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）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9671050" y="66040"/>
            <a:ext cx="2360930" cy="710565"/>
            <a:chOff x="3923" y="0"/>
            <a:chExt cx="1815" cy="545"/>
          </a:xfrm>
        </p:grpSpPr>
        <p:pic>
          <p:nvPicPr>
            <p:cNvPr id="75" name="Picture 5" descr="Untitled-3"/>
            <p:cNvPicPr>
              <a:picLocks noChangeAspect="1" noChangeArrowheads="1"/>
            </p:cNvPicPr>
            <p:nvPr/>
          </p:nvPicPr>
          <p:blipFill>
            <a:blip r:embed="rId1" cstate="print">
              <a:lum contrast="18000"/>
            </a:blip>
            <a:srcRect/>
            <a:stretch>
              <a:fillRect/>
            </a:stretch>
          </p:blipFill>
          <p:spPr bwMode="auto">
            <a:xfrm>
              <a:off x="5194" y="0"/>
              <a:ext cx="544" cy="5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6" name="Group 6"/>
            <p:cNvGrpSpPr>
              <a:grpSpLocks noChangeAspect="1"/>
            </p:cNvGrpSpPr>
            <p:nvPr/>
          </p:nvGrpSpPr>
          <p:grpSpPr bwMode="auto">
            <a:xfrm>
              <a:off x="3923" y="0"/>
              <a:ext cx="1200" cy="545"/>
              <a:chOff x="3742" y="0"/>
              <a:chExt cx="1200" cy="545"/>
            </a:xfrm>
          </p:grpSpPr>
          <p:pic>
            <p:nvPicPr>
              <p:cNvPr id="77" name="Picture 7" descr="Untitled-2"/>
              <p:cNvPicPr>
                <a:picLocks noChangeAspect="1" noChangeArrowheads="1"/>
              </p:cNvPicPr>
              <p:nvPr/>
            </p:nvPicPr>
            <p:blipFill>
              <a:blip r:embed="rId2" cstate="print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3790" y="0"/>
                <a:ext cx="1104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8" name="Picture 8" descr="Untitled-4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24000"/>
              </a:blip>
              <a:srcRect t="20084" r="67326" b="19666"/>
              <a:stretch>
                <a:fillRect/>
              </a:stretch>
            </p:blipFill>
            <p:spPr bwMode="auto">
              <a:xfrm>
                <a:off x="3742" y="436"/>
                <a:ext cx="1200" cy="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" name="组合 1"/>
          <p:cNvGrpSpPr/>
          <p:nvPr/>
        </p:nvGrpSpPr>
        <p:grpSpPr>
          <a:xfrm>
            <a:off x="7620" y="792480"/>
            <a:ext cx="12191365" cy="144780"/>
            <a:chOff x="0" y="1583"/>
            <a:chExt cx="19199" cy="228"/>
          </a:xfrm>
        </p:grpSpPr>
        <p:cxnSp>
          <p:nvCxnSpPr>
            <p:cNvPr id="79" name="直接连接符 78"/>
            <p:cNvCxnSpPr/>
            <p:nvPr/>
          </p:nvCxnSpPr>
          <p:spPr>
            <a:xfrm flipH="1">
              <a:off x="0" y="1695"/>
              <a:ext cx="19176" cy="4"/>
            </a:xfrm>
            <a:prstGeom prst="line">
              <a:avLst/>
            </a:prstGeom>
            <a:ln w="28575">
              <a:solidFill>
                <a:srgbClr val="3D1AB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Rectangle 7"/>
            <p:cNvSpPr>
              <a:spLocks noChangeArrowheads="1"/>
            </p:cNvSpPr>
            <p:nvPr/>
          </p:nvSpPr>
          <p:spPr bwMode="auto">
            <a:xfrm>
              <a:off x="18631" y="1583"/>
              <a:ext cx="568" cy="228"/>
            </a:xfrm>
            <a:prstGeom prst="rect">
              <a:avLst/>
            </a:prstGeom>
            <a:solidFill>
              <a:srgbClr val="3D1ABC"/>
            </a:solidFill>
            <a:ln w="9525">
              <a:noFill/>
              <a:miter lim="800000"/>
            </a:ln>
          </p:spPr>
          <p:txBody>
            <a:bodyPr wrap="none" anchor="ctr"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b="1">
                <a:solidFill>
                  <a:prstClr val="black"/>
                </a:solidFill>
                <a:ea typeface="楷体_GB231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269875" y="280035"/>
            <a:ext cx="9463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4  </a:t>
            </a:r>
            <a:r>
              <a:rPr lang="zh-CN" alt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实验工作，计算工作</a:t>
            </a:r>
            <a:endParaRPr lang="zh-CN" altLang="en-US" sz="32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25603" name="文本占位符 25602"/>
          <p:cNvSpPr>
            <a:spLocks noGrp="1"/>
          </p:cNvSpPr>
          <p:nvPr/>
        </p:nvSpPr>
        <p:spPr>
          <a:xfrm>
            <a:off x="7620" y="937260"/>
            <a:ext cx="11701780" cy="573214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80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 </a:t>
            </a: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indent="0" algn="l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CN" altLang="en-US" sz="2800" dirty="0"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  <a:sym typeface="+mn-ea"/>
              </a:rPr>
              <a:t>         </a:t>
            </a:r>
            <a:endParaRPr lang="zh-CN" altLang="en-US" sz="2800" dirty="0"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9" name="文本占位符 15362"/>
          <p:cNvSpPr>
            <a:spLocks noGrp="1"/>
          </p:cNvSpPr>
          <p:nvPr/>
        </p:nvSpPr>
        <p:spPr>
          <a:xfrm>
            <a:off x="423545" y="1046480"/>
            <a:ext cx="11344910" cy="1146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lvl="2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lvl="3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lvl="4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lvl="5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lvl="6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lvl="7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lvl="8" indent="-2286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1" i="0" u="none" kern="1200" baseline="0">
                <a:solidFill>
                  <a:srgbClr val="3333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课题方向（</a:t>
            </a:r>
            <a:r>
              <a:rPr lang="en-US" altLang="zh-CN" sz="36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2018.4.23</a:t>
            </a:r>
            <a:r>
              <a:rPr lang="zh-CN" alt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）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三维编织复合材料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拉伸过程中内部应变场测量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59205" y="2437130"/>
            <a:ext cx="10579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三维编织复合材料：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1×1 </a:t>
            </a: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四步法矩形编织、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VARTM</a:t>
            </a:r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固化</a:t>
            </a:r>
            <a:endParaRPr lang="zh-CN" altLang="en-US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59205" y="3341370"/>
            <a:ext cx="4496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准静态拉伸：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MTS</a:t>
            </a:r>
            <a:endParaRPr lang="en-US" altLang="zh-CN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59205" y="4243070"/>
            <a:ext cx="4496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内部应变：</a:t>
            </a:r>
            <a:r>
              <a:rPr lang="en-US" altLang="zh-CN" sz="32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黑体" panose="02010609060101010101" charset="-122"/>
                <a:cs typeface="Arial" panose="020B0604020202020204" pitchFamily="34" charset="0"/>
              </a:rPr>
              <a:t>FBG</a:t>
            </a:r>
            <a:endParaRPr lang="en-US" altLang="zh-CN" sz="32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黑体" panose="02010609060101010101" charset="-122"/>
              <a:cs typeface="Arial" panose="020B0604020202020204" pitchFamily="34" charset="0"/>
            </a:endParaRPr>
          </a:p>
        </p:txBody>
      </p:sp>
      <p:sp>
        <p:nvSpPr>
          <p:cNvPr id="13" name="左大括号 12"/>
          <p:cNvSpPr/>
          <p:nvPr/>
        </p:nvSpPr>
        <p:spPr>
          <a:xfrm>
            <a:off x="911225" y="2729230"/>
            <a:ext cx="231775" cy="1807845"/>
          </a:xfrm>
          <a:prstGeom prst="leftBrac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7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9288780" y="6527165"/>
            <a:ext cx="2895600" cy="365125"/>
          </a:xfrm>
        </p:spPr>
        <p:txBody>
          <a:bodyPr/>
          <a:p>
            <a:pPr>
              <a:defRPr/>
            </a:pP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zh-CN" altLang="en-US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  <a:endParaRPr lang="en-US" altLang="zh-CN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REFSHAPE" val="1441122500"/>
</p:tagLst>
</file>

<file path=ppt/tags/tag10.xml><?xml version="1.0" encoding="utf-8"?>
<p:tagLst xmlns:p="http://schemas.openxmlformats.org/presentationml/2006/main">
  <p:tag name="REFSHAPE" val="1441122500"/>
</p:tagLst>
</file>

<file path=ppt/tags/tag11.xml><?xml version="1.0" encoding="utf-8"?>
<p:tagLst xmlns:p="http://schemas.openxmlformats.org/presentationml/2006/main">
  <p:tag name="REFSHAPE" val="1441121684"/>
</p:tagLst>
</file>

<file path=ppt/tags/tag12.xml><?xml version="1.0" encoding="utf-8"?>
<p:tagLst xmlns:p="http://schemas.openxmlformats.org/presentationml/2006/main">
  <p:tag name="REFSHAPE" val="1441121820"/>
</p:tagLst>
</file>

<file path=ppt/tags/tag13.xml><?xml version="1.0" encoding="utf-8"?>
<p:tagLst xmlns:p="http://schemas.openxmlformats.org/presentationml/2006/main">
  <p:tag name="REFSHAPE" val="1441121956"/>
</p:tagLst>
</file>

<file path=ppt/tags/tag14.xml><?xml version="1.0" encoding="utf-8"?>
<p:tagLst xmlns:p="http://schemas.openxmlformats.org/presentationml/2006/main">
  <p:tag name="REFSHAPE" val="1441122228"/>
</p:tagLst>
</file>

<file path=ppt/tags/tag15.xml><?xml version="1.0" encoding="utf-8"?>
<p:tagLst xmlns:p="http://schemas.openxmlformats.org/presentationml/2006/main">
  <p:tag name="REFSHAPE" val="1441122772"/>
</p:tagLst>
</file>

<file path=ppt/tags/tag16.xml><?xml version="1.0" encoding="utf-8"?>
<p:tagLst xmlns:p="http://schemas.openxmlformats.org/presentationml/2006/main">
  <p:tag name="REFSHAPE" val="1441125356"/>
</p:tagLst>
</file>

<file path=ppt/tags/tag17.xml><?xml version="1.0" encoding="utf-8"?>
<p:tagLst xmlns:p="http://schemas.openxmlformats.org/presentationml/2006/main">
  <p:tag name="REFSHAPE" val="1441122500"/>
</p:tagLst>
</file>

<file path=ppt/tags/tag18.xml><?xml version="1.0" encoding="utf-8"?>
<p:tagLst xmlns:p="http://schemas.openxmlformats.org/presentationml/2006/main">
  <p:tag name="REFSHAPE" val="1441121684"/>
</p:tagLst>
</file>

<file path=ppt/tags/tag19.xml><?xml version="1.0" encoding="utf-8"?>
<p:tagLst xmlns:p="http://schemas.openxmlformats.org/presentationml/2006/main">
  <p:tag name="REFSHAPE" val="1441121820"/>
</p:tagLst>
</file>

<file path=ppt/tags/tag2.xml><?xml version="1.0" encoding="utf-8"?>
<p:tagLst xmlns:p="http://schemas.openxmlformats.org/presentationml/2006/main">
  <p:tag name="REFSHAPE" val="1441121684"/>
</p:tagLst>
</file>

<file path=ppt/tags/tag20.xml><?xml version="1.0" encoding="utf-8"?>
<p:tagLst xmlns:p="http://schemas.openxmlformats.org/presentationml/2006/main">
  <p:tag name="REFSHAPE" val="1441121956"/>
</p:tagLst>
</file>

<file path=ppt/tags/tag21.xml><?xml version="1.0" encoding="utf-8"?>
<p:tagLst xmlns:p="http://schemas.openxmlformats.org/presentationml/2006/main">
  <p:tag name="REFSHAPE" val="1441122228"/>
</p:tagLst>
</file>

<file path=ppt/tags/tag22.xml><?xml version="1.0" encoding="utf-8"?>
<p:tagLst xmlns:p="http://schemas.openxmlformats.org/presentationml/2006/main">
  <p:tag name="REFSHAPE" val="1441122772"/>
</p:tagLst>
</file>

<file path=ppt/tags/tag23.xml><?xml version="1.0" encoding="utf-8"?>
<p:tagLst xmlns:p="http://schemas.openxmlformats.org/presentationml/2006/main">
  <p:tag name="REFSHAPE" val="1441125356"/>
</p:tagLst>
</file>

<file path=ppt/tags/tag24.xml><?xml version="1.0" encoding="utf-8"?>
<p:tagLst xmlns:p="http://schemas.openxmlformats.org/presentationml/2006/main">
  <p:tag name="REFSHAPE" val="1441122500"/>
</p:tagLst>
</file>

<file path=ppt/tags/tag25.xml><?xml version="1.0" encoding="utf-8"?>
<p:tagLst xmlns:p="http://schemas.openxmlformats.org/presentationml/2006/main">
  <p:tag name="REFSHAPE" val="1441121684"/>
</p:tagLst>
</file>

<file path=ppt/tags/tag26.xml><?xml version="1.0" encoding="utf-8"?>
<p:tagLst xmlns:p="http://schemas.openxmlformats.org/presentationml/2006/main">
  <p:tag name="REFSHAPE" val="1441121820"/>
</p:tagLst>
</file>

<file path=ppt/tags/tag27.xml><?xml version="1.0" encoding="utf-8"?>
<p:tagLst xmlns:p="http://schemas.openxmlformats.org/presentationml/2006/main">
  <p:tag name="REFSHAPE" val="1441121956"/>
</p:tagLst>
</file>

<file path=ppt/tags/tag28.xml><?xml version="1.0" encoding="utf-8"?>
<p:tagLst xmlns:p="http://schemas.openxmlformats.org/presentationml/2006/main">
  <p:tag name="REFSHAPE" val="1441122228"/>
</p:tagLst>
</file>

<file path=ppt/tags/tag29.xml><?xml version="1.0" encoding="utf-8"?>
<p:tagLst xmlns:p="http://schemas.openxmlformats.org/presentationml/2006/main">
  <p:tag name="REFSHAPE" val="1441122772"/>
</p:tagLst>
</file>

<file path=ppt/tags/tag3.xml><?xml version="1.0" encoding="utf-8"?>
<p:tagLst xmlns:p="http://schemas.openxmlformats.org/presentationml/2006/main">
  <p:tag name="REFSHAPE" val="1441121820"/>
</p:tagLst>
</file>

<file path=ppt/tags/tag30.xml><?xml version="1.0" encoding="utf-8"?>
<p:tagLst xmlns:p="http://schemas.openxmlformats.org/presentationml/2006/main">
  <p:tag name="REFSHAPE" val="1441125356"/>
</p:tagLst>
</file>

<file path=ppt/tags/tag31.xml><?xml version="1.0" encoding="utf-8"?>
<p:tagLst xmlns:p="http://schemas.openxmlformats.org/presentationml/2006/main">
  <p:tag name="REFSHAPE" val="1441122500"/>
</p:tagLst>
</file>

<file path=ppt/tags/tag32.xml><?xml version="1.0" encoding="utf-8"?>
<p:tagLst xmlns:p="http://schemas.openxmlformats.org/presentationml/2006/main">
  <p:tag name="REFSHAPE" val="1441121684"/>
</p:tagLst>
</file>

<file path=ppt/tags/tag33.xml><?xml version="1.0" encoding="utf-8"?>
<p:tagLst xmlns:p="http://schemas.openxmlformats.org/presentationml/2006/main">
  <p:tag name="REFSHAPE" val="1441121820"/>
</p:tagLst>
</file>

<file path=ppt/tags/tag34.xml><?xml version="1.0" encoding="utf-8"?>
<p:tagLst xmlns:p="http://schemas.openxmlformats.org/presentationml/2006/main">
  <p:tag name="REFSHAPE" val="1441121956"/>
</p:tagLst>
</file>

<file path=ppt/tags/tag35.xml><?xml version="1.0" encoding="utf-8"?>
<p:tagLst xmlns:p="http://schemas.openxmlformats.org/presentationml/2006/main">
  <p:tag name="REFSHAPE" val="1441122228"/>
</p:tagLst>
</file>

<file path=ppt/tags/tag36.xml><?xml version="1.0" encoding="utf-8"?>
<p:tagLst xmlns:p="http://schemas.openxmlformats.org/presentationml/2006/main">
  <p:tag name="REFSHAPE" val="1441125356"/>
</p:tagLst>
</file>

<file path=ppt/tags/tag37.xml><?xml version="1.0" encoding="utf-8"?>
<p:tagLst xmlns:p="http://schemas.openxmlformats.org/presentationml/2006/main">
  <p:tag name="REFSHAPE" val="1441122772"/>
</p:tagLst>
</file>

<file path=ppt/tags/tag38.xml><?xml version="1.0" encoding="utf-8"?>
<p:tagLst xmlns:p="http://schemas.openxmlformats.org/presentationml/2006/main">
  <p:tag name="REFSHAPE" val="1441122500"/>
</p:tagLst>
</file>

<file path=ppt/tags/tag39.xml><?xml version="1.0" encoding="utf-8"?>
<p:tagLst xmlns:p="http://schemas.openxmlformats.org/presentationml/2006/main">
  <p:tag name="REFSHAPE" val="1441121684"/>
</p:tagLst>
</file>

<file path=ppt/tags/tag4.xml><?xml version="1.0" encoding="utf-8"?>
<p:tagLst xmlns:p="http://schemas.openxmlformats.org/presentationml/2006/main">
  <p:tag name="REFSHAPE" val="1441121956"/>
</p:tagLst>
</file>

<file path=ppt/tags/tag40.xml><?xml version="1.0" encoding="utf-8"?>
<p:tagLst xmlns:p="http://schemas.openxmlformats.org/presentationml/2006/main">
  <p:tag name="REFSHAPE" val="1441121820"/>
</p:tagLst>
</file>

<file path=ppt/tags/tag41.xml><?xml version="1.0" encoding="utf-8"?>
<p:tagLst xmlns:p="http://schemas.openxmlformats.org/presentationml/2006/main">
  <p:tag name="REFSHAPE" val="1441121956"/>
</p:tagLst>
</file>

<file path=ppt/tags/tag42.xml><?xml version="1.0" encoding="utf-8"?>
<p:tagLst xmlns:p="http://schemas.openxmlformats.org/presentationml/2006/main">
  <p:tag name="REFSHAPE" val="1441122228"/>
</p:tagLst>
</file>

<file path=ppt/tags/tag43.xml><?xml version="1.0" encoding="utf-8"?>
<p:tagLst xmlns:p="http://schemas.openxmlformats.org/presentationml/2006/main">
  <p:tag name="REFSHAPE" val="1441125356"/>
</p:tagLst>
</file>

<file path=ppt/tags/tag44.xml><?xml version="1.0" encoding="utf-8"?>
<p:tagLst xmlns:p="http://schemas.openxmlformats.org/presentationml/2006/main">
  <p:tag name="REFSHAPE" val="1441122772"/>
</p:tagLst>
</file>

<file path=ppt/tags/tag45.xml><?xml version="1.0" encoding="utf-8"?>
<p:tagLst xmlns:p="http://schemas.openxmlformats.org/presentationml/2006/main">
  <p:tag name="REFSHAPE" val="1441122500"/>
</p:tagLst>
</file>

<file path=ppt/tags/tag46.xml><?xml version="1.0" encoding="utf-8"?>
<p:tagLst xmlns:p="http://schemas.openxmlformats.org/presentationml/2006/main">
  <p:tag name="REFSHAPE" val="1441121684"/>
</p:tagLst>
</file>

<file path=ppt/tags/tag47.xml><?xml version="1.0" encoding="utf-8"?>
<p:tagLst xmlns:p="http://schemas.openxmlformats.org/presentationml/2006/main">
  <p:tag name="REFSHAPE" val="1441121820"/>
</p:tagLst>
</file>

<file path=ppt/tags/tag48.xml><?xml version="1.0" encoding="utf-8"?>
<p:tagLst xmlns:p="http://schemas.openxmlformats.org/presentationml/2006/main">
  <p:tag name="REFSHAPE" val="1441121956"/>
</p:tagLst>
</file>

<file path=ppt/tags/tag49.xml><?xml version="1.0" encoding="utf-8"?>
<p:tagLst xmlns:p="http://schemas.openxmlformats.org/presentationml/2006/main">
  <p:tag name="REFSHAPE" val="1441122228"/>
</p:tagLst>
</file>

<file path=ppt/tags/tag5.xml><?xml version="1.0" encoding="utf-8"?>
<p:tagLst xmlns:p="http://schemas.openxmlformats.org/presentationml/2006/main">
  <p:tag name="REFSHAPE" val="1441122228"/>
</p:tagLst>
</file>

<file path=ppt/tags/tag50.xml><?xml version="1.0" encoding="utf-8"?>
<p:tagLst xmlns:p="http://schemas.openxmlformats.org/presentationml/2006/main">
  <p:tag name="REFSHAPE" val="1441125356"/>
</p:tagLst>
</file>

<file path=ppt/tags/tag51.xml><?xml version="1.0" encoding="utf-8"?>
<p:tagLst xmlns:p="http://schemas.openxmlformats.org/presentationml/2006/main">
  <p:tag name="REFSHAPE" val="1441122772"/>
</p:tagLst>
</file>

<file path=ppt/tags/tag52.xml><?xml version="1.0" encoding="utf-8"?>
<p:tagLst xmlns:p="http://schemas.openxmlformats.org/presentationml/2006/main">
  <p:tag name="REFSHAPE" val="1441122500"/>
</p:tagLst>
</file>

<file path=ppt/tags/tag53.xml><?xml version="1.0" encoding="utf-8"?>
<p:tagLst xmlns:p="http://schemas.openxmlformats.org/presentationml/2006/main">
  <p:tag name="REFSHAPE" val="1441121684"/>
</p:tagLst>
</file>

<file path=ppt/tags/tag54.xml><?xml version="1.0" encoding="utf-8"?>
<p:tagLst xmlns:p="http://schemas.openxmlformats.org/presentationml/2006/main">
  <p:tag name="REFSHAPE" val="1441121820"/>
</p:tagLst>
</file>

<file path=ppt/tags/tag55.xml><?xml version="1.0" encoding="utf-8"?>
<p:tagLst xmlns:p="http://schemas.openxmlformats.org/presentationml/2006/main">
  <p:tag name="REFSHAPE" val="1441121956"/>
</p:tagLst>
</file>

<file path=ppt/tags/tag56.xml><?xml version="1.0" encoding="utf-8"?>
<p:tagLst xmlns:p="http://schemas.openxmlformats.org/presentationml/2006/main">
  <p:tag name="REFSHAPE" val="1441122228"/>
</p:tagLst>
</file>

<file path=ppt/tags/tag57.xml><?xml version="1.0" encoding="utf-8"?>
<p:tagLst xmlns:p="http://schemas.openxmlformats.org/presentationml/2006/main">
  <p:tag name="REFSHAPE" val="1441125356"/>
</p:tagLst>
</file>

<file path=ppt/tags/tag58.xml><?xml version="1.0" encoding="utf-8"?>
<p:tagLst xmlns:p="http://schemas.openxmlformats.org/presentationml/2006/main">
  <p:tag name="REFSHAPE" val="1441122772"/>
</p:tagLst>
</file>

<file path=ppt/tags/tag59.xml><?xml version="1.0" encoding="utf-8"?>
<p:tagLst xmlns:p="http://schemas.openxmlformats.org/presentationml/2006/main">
  <p:tag name="REFSHAPE" val="1441122500"/>
</p:tagLst>
</file>

<file path=ppt/tags/tag6.xml><?xml version="1.0" encoding="utf-8"?>
<p:tagLst xmlns:p="http://schemas.openxmlformats.org/presentationml/2006/main">
  <p:tag name="REFSHAPE" val="1441122772"/>
</p:tagLst>
</file>

<file path=ppt/tags/tag60.xml><?xml version="1.0" encoding="utf-8"?>
<p:tagLst xmlns:p="http://schemas.openxmlformats.org/presentationml/2006/main">
  <p:tag name="REFSHAPE" val="1441121684"/>
</p:tagLst>
</file>

<file path=ppt/tags/tag61.xml><?xml version="1.0" encoding="utf-8"?>
<p:tagLst xmlns:p="http://schemas.openxmlformats.org/presentationml/2006/main">
  <p:tag name="REFSHAPE" val="1441121820"/>
</p:tagLst>
</file>

<file path=ppt/tags/tag62.xml><?xml version="1.0" encoding="utf-8"?>
<p:tagLst xmlns:p="http://schemas.openxmlformats.org/presentationml/2006/main">
  <p:tag name="REFSHAPE" val="1441121956"/>
</p:tagLst>
</file>

<file path=ppt/tags/tag63.xml><?xml version="1.0" encoding="utf-8"?>
<p:tagLst xmlns:p="http://schemas.openxmlformats.org/presentationml/2006/main">
  <p:tag name="REFSHAPE" val="1441122228"/>
</p:tagLst>
</file>

<file path=ppt/tags/tag64.xml><?xml version="1.0" encoding="utf-8"?>
<p:tagLst xmlns:p="http://schemas.openxmlformats.org/presentationml/2006/main">
  <p:tag name="REFSHAPE" val="1441125356"/>
</p:tagLst>
</file>

<file path=ppt/tags/tag65.xml><?xml version="1.0" encoding="utf-8"?>
<p:tagLst xmlns:p="http://schemas.openxmlformats.org/presentationml/2006/main">
  <p:tag name="REFSHAPE" val="1441122772"/>
</p:tagLst>
</file>

<file path=ppt/tags/tag66.xml><?xml version="1.0" encoding="utf-8"?>
<p:tagLst xmlns:p="http://schemas.openxmlformats.org/presentationml/2006/main">
  <p:tag name="REFSHAPE" val="1441122500"/>
</p:tagLst>
</file>

<file path=ppt/tags/tag67.xml><?xml version="1.0" encoding="utf-8"?>
<p:tagLst xmlns:p="http://schemas.openxmlformats.org/presentationml/2006/main">
  <p:tag name="REFSHAPE" val="1441121684"/>
</p:tagLst>
</file>

<file path=ppt/tags/tag68.xml><?xml version="1.0" encoding="utf-8"?>
<p:tagLst xmlns:p="http://schemas.openxmlformats.org/presentationml/2006/main">
  <p:tag name="REFSHAPE" val="1441121820"/>
</p:tagLst>
</file>

<file path=ppt/tags/tag69.xml><?xml version="1.0" encoding="utf-8"?>
<p:tagLst xmlns:p="http://schemas.openxmlformats.org/presentationml/2006/main">
  <p:tag name="REFSHAPE" val="1441121956"/>
</p:tagLst>
</file>

<file path=ppt/tags/tag7.xml><?xml version="1.0" encoding="utf-8"?>
<p:tagLst xmlns:p="http://schemas.openxmlformats.org/presentationml/2006/main">
  <p:tag name="REFSHAPE" val="1441125356"/>
</p:tagLst>
</file>

<file path=ppt/tags/tag70.xml><?xml version="1.0" encoding="utf-8"?>
<p:tagLst xmlns:p="http://schemas.openxmlformats.org/presentationml/2006/main">
  <p:tag name="REFSHAPE" val="1441122228"/>
</p:tagLst>
</file>

<file path=ppt/tags/tag71.xml><?xml version="1.0" encoding="utf-8"?>
<p:tagLst xmlns:p="http://schemas.openxmlformats.org/presentationml/2006/main">
  <p:tag name="REFSHAPE" val="1441125356"/>
</p:tagLst>
</file>

<file path=ppt/tags/tag72.xml><?xml version="1.0" encoding="utf-8"?>
<p:tagLst xmlns:p="http://schemas.openxmlformats.org/presentationml/2006/main">
  <p:tag name="REFSHAPE" val="1441122772"/>
</p:tagLst>
</file>

<file path=ppt/tags/tag73.xml><?xml version="1.0" encoding="utf-8"?>
<p:tagLst xmlns:p="http://schemas.openxmlformats.org/presentationml/2006/main">
  <p:tag name="REFSHAPE" val="1441122500"/>
</p:tagLst>
</file>

<file path=ppt/tags/tag74.xml><?xml version="1.0" encoding="utf-8"?>
<p:tagLst xmlns:p="http://schemas.openxmlformats.org/presentationml/2006/main">
  <p:tag name="REFSHAPE" val="1441121684"/>
</p:tagLst>
</file>

<file path=ppt/tags/tag75.xml><?xml version="1.0" encoding="utf-8"?>
<p:tagLst xmlns:p="http://schemas.openxmlformats.org/presentationml/2006/main">
  <p:tag name="REFSHAPE" val="1441121820"/>
</p:tagLst>
</file>

<file path=ppt/tags/tag76.xml><?xml version="1.0" encoding="utf-8"?>
<p:tagLst xmlns:p="http://schemas.openxmlformats.org/presentationml/2006/main">
  <p:tag name="REFSHAPE" val="1441121956"/>
</p:tagLst>
</file>

<file path=ppt/tags/tag77.xml><?xml version="1.0" encoding="utf-8"?>
<p:tagLst xmlns:p="http://schemas.openxmlformats.org/presentationml/2006/main">
  <p:tag name="REFSHAPE" val="1441122228"/>
</p:tagLst>
</file>

<file path=ppt/tags/tag78.xml><?xml version="1.0" encoding="utf-8"?>
<p:tagLst xmlns:p="http://schemas.openxmlformats.org/presentationml/2006/main">
  <p:tag name="REFSHAPE" val="1441125356"/>
</p:tagLst>
</file>

<file path=ppt/tags/tag79.xml><?xml version="1.0" encoding="utf-8"?>
<p:tagLst xmlns:p="http://schemas.openxmlformats.org/presentationml/2006/main">
  <p:tag name="REFSHAPE" val="1441122772"/>
</p:tagLst>
</file>

<file path=ppt/tags/tag8.xml><?xml version="1.0" encoding="utf-8"?>
<p:tagLst xmlns:p="http://schemas.openxmlformats.org/presentationml/2006/main">
  <p:tag name="KSO_WM_UNIT_PLACING_PICTURE_USER_VIEWPORT" val="{&quot;height&quot;:2173,&quot;width&quot;:12483}"/>
  <p:tag name="REFSHAPE" val="1191128180"/>
</p:tagLst>
</file>

<file path=ppt/tags/tag80.xml><?xml version="1.0" encoding="utf-8"?>
<p:tagLst xmlns:p="http://schemas.openxmlformats.org/presentationml/2006/main">
  <p:tag name="REFSHAPE" val="1441122500"/>
</p:tagLst>
</file>

<file path=ppt/tags/tag81.xml><?xml version="1.0" encoding="utf-8"?>
<p:tagLst xmlns:p="http://schemas.openxmlformats.org/presentationml/2006/main">
  <p:tag name="REFSHAPE" val="1441121684"/>
</p:tagLst>
</file>

<file path=ppt/tags/tag82.xml><?xml version="1.0" encoding="utf-8"?>
<p:tagLst xmlns:p="http://schemas.openxmlformats.org/presentationml/2006/main">
  <p:tag name="REFSHAPE" val="1441121820"/>
</p:tagLst>
</file>

<file path=ppt/tags/tag83.xml><?xml version="1.0" encoding="utf-8"?>
<p:tagLst xmlns:p="http://schemas.openxmlformats.org/presentationml/2006/main">
  <p:tag name="REFSHAPE" val="1441121956"/>
</p:tagLst>
</file>

<file path=ppt/tags/tag84.xml><?xml version="1.0" encoding="utf-8"?>
<p:tagLst xmlns:p="http://schemas.openxmlformats.org/presentationml/2006/main">
  <p:tag name="REFSHAPE" val="1441122228"/>
</p:tagLst>
</file>

<file path=ppt/tags/tag85.xml><?xml version="1.0" encoding="utf-8"?>
<p:tagLst xmlns:p="http://schemas.openxmlformats.org/presentationml/2006/main">
  <p:tag name="REFSHAPE" val="1441125356"/>
</p:tagLst>
</file>

<file path=ppt/tags/tag86.xml><?xml version="1.0" encoding="utf-8"?>
<p:tagLst xmlns:p="http://schemas.openxmlformats.org/presentationml/2006/main">
  <p:tag name="REFSHAPE" val="1441122772"/>
</p:tagLst>
</file>

<file path=ppt/tags/tag9.xml><?xml version="1.0" encoding="utf-8"?>
<p:tagLst xmlns:p="http://schemas.openxmlformats.org/presentationml/2006/main">
  <p:tag name="KSO_WM_UNIT_PLACING_PICTURE_USER_VIEWPORT" val="{&quot;height&quot;:3491,&quot;width&quot;:6302}"/>
  <p:tag name="REFSHAPE" val="119110587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3937</Words>
  <Application>WPS 演示</Application>
  <PresentationFormat>宽屏</PresentationFormat>
  <Paragraphs>348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宋体</vt:lpstr>
      <vt:lpstr>Wingdings</vt:lpstr>
      <vt:lpstr>黑体</vt:lpstr>
      <vt:lpstr>Times New Roman</vt:lpstr>
      <vt:lpstr>楷体_GB2312</vt:lpstr>
      <vt:lpstr>Calibri</vt:lpstr>
      <vt:lpstr>微软雅黑</vt:lpstr>
      <vt:lpstr>Arial Unicode MS</vt:lpstr>
      <vt:lpstr>新宋体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陌上初阳</cp:lastModifiedBy>
  <cp:revision>61</cp:revision>
  <dcterms:created xsi:type="dcterms:W3CDTF">2019-07-01T02:48:00Z</dcterms:created>
  <dcterms:modified xsi:type="dcterms:W3CDTF">2019-10-07T04:04:04Z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2052-11.1.0.9098</vt:lpwstr>
  </property>
</Properties>
</file>